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7"/>
  </p:notesMasterIdLst>
  <p:handoutMasterIdLst>
    <p:handoutMasterId r:id="rId18"/>
  </p:handoutMasterIdLst>
  <p:sldIdLst>
    <p:sldId id="2004" r:id="rId2"/>
    <p:sldId id="2203" r:id="rId3"/>
    <p:sldId id="2195" r:id="rId4"/>
    <p:sldId id="2196" r:id="rId5"/>
    <p:sldId id="2197" r:id="rId6"/>
    <p:sldId id="2200" r:id="rId7"/>
    <p:sldId id="2198" r:id="rId8"/>
    <p:sldId id="2199" r:id="rId9"/>
    <p:sldId id="2201" r:id="rId10"/>
    <p:sldId id="2202" r:id="rId11"/>
    <p:sldId id="2206" r:id="rId12"/>
    <p:sldId id="2205" r:id="rId13"/>
    <p:sldId id="2204" r:id="rId14"/>
    <p:sldId id="2207" r:id="rId15"/>
    <p:sldId id="2176" r:id="rId1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er, Brad X." initials="FB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79C"/>
    <a:srgbClr val="01426A"/>
    <a:srgbClr val="66FF66"/>
    <a:srgbClr val="000000"/>
    <a:srgbClr val="996633"/>
    <a:srgbClr val="9933FF"/>
    <a:srgbClr val="FF3300"/>
    <a:srgbClr val="6633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271" autoAdjust="0"/>
  </p:normalViewPr>
  <p:slideViewPr>
    <p:cSldViewPr snapToGrid="0">
      <p:cViewPr varScale="1">
        <p:scale>
          <a:sx n="96" d="100"/>
          <a:sy n="96" d="100"/>
        </p:scale>
        <p:origin x="1014" y="78"/>
      </p:cViewPr>
      <p:guideLst>
        <p:guide orient="horz" pos="4032"/>
        <p:guide pos="739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40B736-5E28-4505-9823-3AE87E64B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0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0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0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3365A7-0346-418D-8BB4-F469236A9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6E8617C-39D5-4C7A-9111-F12D6193A3F7}" type="slidenum">
              <a:rPr lang="en-US" smtClean="0">
                <a:latin typeface="Times New Roman" pitchFamily="18" charset="0"/>
              </a:rPr>
              <a:pPr algn="r" eaLnBrk="1" hangingPunct="1">
                <a:defRPr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49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0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3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C809D76-F11B-42DF-ABD7-74E35BC2A240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1" tIns="48301" rIns="96601" bIns="4830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E38D117-605F-4B50-868C-EF0AB96EF138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1" tIns="48301" rIns="96601" bIns="48301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Jenny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1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365A7-0346-418D-8BB4-F469236A9D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524000" y="2048934"/>
            <a:ext cx="10515600" cy="422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47057"/>
            <a:ext cx="10515600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228600" indent="-228600">
              <a:lnSpc>
                <a:spcPct val="100000"/>
              </a:lnSpc>
              <a:spcAft>
                <a:spcPts val="500"/>
              </a:spcAft>
              <a:buClr>
                <a:srgbClr val="EA7600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457200" indent="-228600">
              <a:lnSpc>
                <a:spcPct val="100000"/>
              </a:lnSpc>
              <a:buClr>
                <a:srgbClr val="CAC7A7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685800" indent="-228600">
              <a:lnSpc>
                <a:spcPct val="100000"/>
              </a:lnSpc>
              <a:buClr>
                <a:srgbClr val="A08629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0" indent="-228600">
              <a:lnSpc>
                <a:spcPct val="100000"/>
              </a:lnSpc>
              <a:buClr>
                <a:srgbClr val="EFBE7D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8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732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97150"/>
            <a:ext cx="5157787" cy="3684588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6412" y="17732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6412" y="2597150"/>
            <a:ext cx="5183188" cy="3684588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0266" y="457200"/>
            <a:ext cx="6315615" cy="498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2057400"/>
            <a:ext cx="3932237" cy="33866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8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21639A"/>
            </a:gs>
            <a:gs pos="58000">
              <a:srgbClr val="16588A"/>
            </a:gs>
            <a:gs pos="39000">
              <a:srgbClr val="01426A"/>
            </a:gs>
            <a:gs pos="94000">
              <a:srgbClr val="3780C2"/>
            </a:gs>
            <a:gs pos="100000">
              <a:schemeClr val="accent1">
                <a:lumMod val="89000"/>
              </a:schemeClr>
            </a:gs>
            <a:gs pos="87000">
              <a:schemeClr val="accent1">
                <a:lumMod val="75000"/>
              </a:schemeClr>
            </a:gs>
            <a:gs pos="78000">
              <a:schemeClr val="accent1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057400"/>
            <a:ext cx="10515600" cy="421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82" r:id="rId3"/>
    <p:sldLayoutId id="2147483980" r:id="rId4"/>
    <p:sldLayoutId id="21474839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EA7600"/>
        </a:buClr>
        <a:buFont typeface="Wingdings" panose="05000000000000000000" pitchFamily="2" charset="2"/>
        <a:buNone/>
        <a:defRPr sz="2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EA7600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AC7A7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A08629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FBE7D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0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Franklin County</a:t>
            </a:r>
            <a:br>
              <a:rPr lang="en-US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Township Association</a:t>
            </a:r>
          </a:p>
        </p:txBody>
      </p:sp>
      <p:sp>
        <p:nvSpPr>
          <p:cNvPr id="4238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2227263"/>
            <a:ext cx="10515600" cy="41735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October 15, 2020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/>
              <a:t>County and Township Zoning Overview</a:t>
            </a:r>
            <a:endParaRPr lang="en-US" sz="4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59" y="5471010"/>
            <a:ext cx="3030041" cy="929790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A62C0AD-838B-4946-923F-0E12AA18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9" y="5302492"/>
            <a:ext cx="1905000" cy="1266825"/>
          </a:xfrm>
          <a:prstGeom prst="rect">
            <a:avLst/>
          </a:prstGeom>
        </p:spPr>
      </p:pic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4E1A6BD-D969-44F7-854B-A2ACECCB46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2855318" y="5626818"/>
            <a:ext cx="3030041" cy="6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2F8ACCC-CCC4-4769-9E83-8A4EAF55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11094"/>
            <a:ext cx="10515600" cy="5207726"/>
          </a:xfrm>
        </p:spPr>
        <p:txBody>
          <a:bodyPr>
            <a:normAutofit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Zoning powers mostly the same for townships and counties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Main difference is in internal processes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Example County review process for zoning certificates:</a:t>
            </a:r>
          </a:p>
          <a:p>
            <a:pPr lvl="3">
              <a:lnSpc>
                <a:spcPct val="80000"/>
              </a:lnSpc>
              <a:buSzPct val="100000"/>
              <a:tabLst>
                <a:tab pos="7721600" algn="l"/>
              </a:tabLst>
              <a:defRPr/>
            </a:pPr>
            <a:r>
              <a:rPr lang="en-US" sz="1400" dirty="0"/>
              <a:t>Application intake</a:t>
            </a:r>
          </a:p>
          <a:p>
            <a:pPr lvl="3">
              <a:lnSpc>
                <a:spcPct val="80000"/>
              </a:lnSpc>
              <a:buSzPct val="100000"/>
              <a:tabLst>
                <a:tab pos="7721600" algn="l"/>
              </a:tabLst>
              <a:defRPr/>
            </a:pPr>
            <a:r>
              <a:rPr lang="en-US" sz="1400" dirty="0"/>
              <a:t>Route application to technical review agencies including: County Engineer/Drainage Engineer, ODOT, Columbus Traffic, Columbus Utilities, County Sanitary Engineer, OEPA, FCPH, FSWCD, Fire Departments, Township Road Superintendents</a:t>
            </a:r>
          </a:p>
          <a:p>
            <a:pPr lvl="3">
              <a:lnSpc>
                <a:spcPct val="80000"/>
              </a:lnSpc>
              <a:buSzPct val="100000"/>
              <a:tabLst>
                <a:tab pos="7721600" algn="l"/>
              </a:tabLst>
              <a:defRPr/>
            </a:pPr>
            <a:r>
              <a:rPr lang="en-US" sz="1400" dirty="0"/>
              <a:t>Review applications to ensure zoning requirements satisfied</a:t>
            </a:r>
          </a:p>
          <a:p>
            <a:pPr lvl="3">
              <a:lnSpc>
                <a:spcPct val="80000"/>
              </a:lnSpc>
              <a:buSzPct val="100000"/>
              <a:tabLst>
                <a:tab pos="7721600" algn="l"/>
              </a:tabLst>
              <a:defRPr/>
            </a:pPr>
            <a:r>
              <a:rPr lang="en-US" sz="1400" dirty="0"/>
              <a:t>Ensure Technical Agency requirements are addressed</a:t>
            </a:r>
          </a:p>
          <a:p>
            <a:pPr lvl="3">
              <a:lnSpc>
                <a:spcPct val="80000"/>
              </a:lnSpc>
              <a:buSzPct val="100000"/>
              <a:tabLst>
                <a:tab pos="7721600" algn="l"/>
              </a:tabLst>
              <a:defRPr/>
            </a:pPr>
            <a:r>
              <a:rPr lang="en-US" sz="1400" dirty="0"/>
              <a:t>Approve/deny application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If you have zoning you have to: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Have staff to administer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Appoint Zoning Commission and BZA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Meet legal notice requirements for zoning amendments, appeals, variances and conditional uses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Be prepared to take action against violators and be prepared to face legal challenges</a:t>
            </a:r>
          </a:p>
          <a:p>
            <a:pPr lvl="2"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Maybe most importantly – fairly and uniformly apply the regulations to everyone</a:t>
            </a:r>
          </a:p>
        </p:txBody>
      </p:sp>
    </p:spTree>
    <p:extLst>
      <p:ext uri="{BB962C8B-B14F-4D97-AF65-F5344CB8AC3E}">
        <p14:creationId xmlns:p14="http://schemas.microsoft.com/office/powerpoint/2010/main" val="40319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D3D1-7B69-49F0-A051-9363639B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941"/>
            <a:ext cx="10515600" cy="878302"/>
          </a:xfrm>
        </p:spPr>
        <p:txBody>
          <a:bodyPr/>
          <a:lstStyle/>
          <a:p>
            <a:r>
              <a:rPr lang="en-US" dirty="0"/>
              <a:t>Example Variance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AA63-A2DF-4BB6-B0A8-87606DA4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8F219C-9C1B-45D3-B356-33CD27916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79869"/>
              </p:ext>
            </p:extLst>
          </p:nvPr>
        </p:nvGraphicFramePr>
        <p:xfrm>
          <a:off x="1524000" y="823913"/>
          <a:ext cx="4662487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4663262" imgH="6034723" progId="AcroExch.Document.DC">
                  <p:embed/>
                </p:oleObj>
              </mc:Choice>
              <mc:Fallback>
                <p:oleObj name="Acrobat Document" r:id="rId4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823913"/>
                        <a:ext cx="4662487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4AB0B52-83E3-47B4-AAAC-86FF03406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74038"/>
              </p:ext>
            </p:extLst>
          </p:nvPr>
        </p:nvGraphicFramePr>
        <p:xfrm>
          <a:off x="6258753" y="823913"/>
          <a:ext cx="4662487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4663262" imgH="6034723" progId="AcroExch.Document.DC">
                  <p:embed/>
                </p:oleObj>
              </mc:Choice>
              <mc:Fallback>
                <p:oleObj name="Acrobat Document" r:id="rId6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8753" y="823913"/>
                        <a:ext cx="4662487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37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9C82-158A-4522-9ED5-9795E2D7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95B3-4D8B-4133-8A37-DA4E60F4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E2F0EF-3DE9-44D5-9F19-E4FD443B5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42605"/>
              </p:ext>
            </p:extLst>
          </p:nvPr>
        </p:nvGraphicFramePr>
        <p:xfrm>
          <a:off x="1524000" y="823913"/>
          <a:ext cx="4662488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4663262" imgH="6034723" progId="AcroExch.Document.DC">
                  <p:embed/>
                </p:oleObj>
              </mc:Choice>
              <mc:Fallback>
                <p:oleObj name="Acrobat Document" r:id="rId4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823913"/>
                        <a:ext cx="4662488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E0691F-9844-4CB7-A80D-33156750D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28848"/>
              </p:ext>
            </p:extLst>
          </p:nvPr>
        </p:nvGraphicFramePr>
        <p:xfrm>
          <a:off x="6256062" y="823913"/>
          <a:ext cx="4662487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6" imgW="4663262" imgH="6034723" progId="AcroExch.Document.DC">
                  <p:embed/>
                </p:oleObj>
              </mc:Choice>
              <mc:Fallback>
                <p:oleObj name="Acrobat Document" r:id="rId6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6062" y="823913"/>
                        <a:ext cx="4662487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3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AC3-2645-4136-A8AD-B1489D09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075CC-3002-43EA-8B57-F336E78F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D029B84-E907-4C10-82B9-BAD6E514F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91629"/>
              </p:ext>
            </p:extLst>
          </p:nvPr>
        </p:nvGraphicFramePr>
        <p:xfrm>
          <a:off x="1524000" y="823912"/>
          <a:ext cx="4662488" cy="60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4663262" imgH="6034723" progId="AcroExch.Document.DC">
                  <p:embed/>
                </p:oleObj>
              </mc:Choice>
              <mc:Fallback>
                <p:oleObj name="Acrobat Document" r:id="rId4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823912"/>
                        <a:ext cx="4662488" cy="603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217BBF-78E4-4D1C-8C89-7330A4CA1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85703"/>
              </p:ext>
            </p:extLst>
          </p:nvPr>
        </p:nvGraphicFramePr>
        <p:xfrm>
          <a:off x="6266001" y="823912"/>
          <a:ext cx="4662488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6" imgW="4663262" imgH="6034723" progId="AcroExch.Document.DC">
                  <p:embed/>
                </p:oleObj>
              </mc:Choice>
              <mc:Fallback>
                <p:oleObj name="Acrobat Document" r:id="rId6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6001" y="823912"/>
                        <a:ext cx="4662488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58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C338-0261-487B-9675-B3884922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7725-49FE-46AD-B48F-769381E0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F81FD9-1112-477D-B484-FB8C9B9E8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5803"/>
              </p:ext>
            </p:extLst>
          </p:nvPr>
        </p:nvGraphicFramePr>
        <p:xfrm>
          <a:off x="1524000" y="823913"/>
          <a:ext cx="4662488" cy="603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4" imgW="4663262" imgH="6034723" progId="AcroExch.Document.DC">
                  <p:embed/>
                </p:oleObj>
              </mc:Choice>
              <mc:Fallback>
                <p:oleObj name="Acrobat Document" r:id="rId4" imgW="4663262" imgH="60347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823913"/>
                        <a:ext cx="4662488" cy="603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99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Arial" pitchFamily="34" charset="0"/>
              </a:rPr>
              <a:t>Questions?</a:t>
            </a:r>
            <a:endParaRPr lang="en-US" sz="4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Peter N. Briggs, Principal – Brosius, Johnson &amp; Griggs, LLC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Jenny R. Snapp, Assistant Director – Franklin County Economic Development &amp; Planning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Matt Brown, Planning Administrator – Franklin County Economic Development &amp; Planning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Jackson B. Reynolds III, Partner – Smith &amp; Hale LLC</a:t>
            </a:r>
          </a:p>
        </p:txBody>
      </p:sp>
    </p:spTree>
    <p:extLst>
      <p:ext uri="{BB962C8B-B14F-4D97-AF65-F5344CB8AC3E}">
        <p14:creationId xmlns:p14="http://schemas.microsoft.com/office/powerpoint/2010/main" val="53198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Delegation of Zoning Authority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Townships and Counties only have those powers conferred to them by statue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Zoning authority from ORC Chapter 519 (Townships) and 303 (Counties) 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Zoning = regulation of the use of land and buildings, and the arrangement of development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Zoning = a police power that must be justified as a means of promoting public health, safety,  convenience, comfort, prosperity or general welfare.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Zoning districts = All land in an area to be zoned is placed into a zoning district.  Each zoning district identifies allowable uses and standards for development that apply uniformly throughout that district.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Ambiguous regulations are to be interpreted in favor of property owner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ORC limits County and Township authority to regulate certain uses (non-conforming, billboards, agriculture, cell towers, alcoholic beverage sales, manufactured homes, and small wind farms)</a:t>
            </a:r>
          </a:p>
        </p:txBody>
      </p:sp>
    </p:spTree>
    <p:extLst>
      <p:ext uri="{BB962C8B-B14F-4D97-AF65-F5344CB8AC3E}">
        <p14:creationId xmlns:p14="http://schemas.microsoft.com/office/powerpoint/2010/main" val="68572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Zoning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1611087"/>
            <a:ext cx="10515600" cy="5155474"/>
          </a:xfrm>
        </p:spPr>
        <p:txBody>
          <a:bodyPr>
            <a:normAutofit lnSpcReduction="10000"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Legislative Function (To make laws)</a:t>
            </a:r>
            <a:endParaRPr lang="en-US" sz="16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Board of Trustees, Board of Commissioners, and Zoning Commissions act in legislative capacity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Power to initiate and process changes to zoning resolution (ORC 519.12 Townships and 303.12 Counties)</a:t>
            </a: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Administrative Functions (To enforce laws)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Zoning Inspector is responsible for administering the zoning resolution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Appointment by Trustees under ORC 519.16 or by County Commissioners under ORC 303.16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Authority to enforce zoning regulation under ORC 519.24 (Townships) and 303.24 (Counties)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Architectural Review Board (ORC 519.171 Townships and 303.161 Counties)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Permits trustees and commissioners to adopt landscaping and architectural compliance standards and procedures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Can create architectural review board to enforce or delegate that power to zoning inspector or zoning commission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Must consist of no more than 5 residents and at least one must be a licensed architect or engineer</a:t>
            </a:r>
          </a:p>
          <a:p>
            <a:pPr marL="233363" lvl="1" indent="-233363">
              <a:buSzPct val="100000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Quasi-Judicial Function (To decide questions of law)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Boards of Zoning Appeals act in quasi-judicial capacity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Three functions – Appeals, Variances and Conditional Uses (ORC 519.14 and 303.14)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Appeals = dispute over enforcement/interpretation of zoning resolution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Variance = request to deviate from development standards or permitted uses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Conditional Use = uses that may be appropriate in a zoning district provided enhanced standards apply to protect surrounding uses</a:t>
            </a:r>
          </a:p>
        </p:txBody>
      </p:sp>
    </p:spTree>
    <p:extLst>
      <p:ext uri="{BB962C8B-B14F-4D97-AF65-F5344CB8AC3E}">
        <p14:creationId xmlns:p14="http://schemas.microsoft.com/office/powerpoint/2010/main" val="105434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Zoning Inspector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1611094"/>
            <a:ext cx="10515600" cy="5207726"/>
          </a:xfrm>
        </p:spPr>
        <p:txBody>
          <a:bodyPr>
            <a:normAutofit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Appointed by Trustees or Commissioners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 be assisted by additional staff at Trustees/Commissioners discretion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 be Township Administrator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Township zoning inspectors must be bonded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Responsible for receiving, reviewing, and issuing or denying zoning certificates for all changes of use and development subject to the zoning resolution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Responsible for enforcing zoning resolution by inspecting properties and pursuing necessary legal action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Must be careful when inspecting private property both from a perspective of their own safety and to ensure they are not violating property owner’s right to privacy.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Search warrant is required to enter onto private property unless: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Owner consents to entry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Emergency exists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Property is open to the public</a:t>
            </a:r>
          </a:p>
          <a:p>
            <a:pPr lvl="4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Use has no reasonable expectation of privacy because it has a history of government oversight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Generally serves as primary staff for Zoning Commission, Trustees’ Rezoning hearings, BZA meetings, and coordination with County staff</a:t>
            </a:r>
          </a:p>
        </p:txBody>
      </p:sp>
    </p:spTree>
    <p:extLst>
      <p:ext uri="{BB962C8B-B14F-4D97-AF65-F5344CB8AC3E}">
        <p14:creationId xmlns:p14="http://schemas.microsoft.com/office/powerpoint/2010/main" val="93398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Role &amp; Composition of Board of Zoning Appeals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1611094"/>
            <a:ext cx="10515600" cy="5207726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Composition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5 residents of unincorporated territory subject to zoning resolution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Appointed by Trustees/Commissioners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5-year terms but may be removed for failing to perform their duties</a:t>
            </a:r>
            <a:endParaRPr lang="en-US" sz="16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Role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Acts in a quasi-judicial capacity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Makes decisions on Appeals, Variances, and Conditional Uses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Appeals: Disagreement about the administration of the zoning resolution that may be filed by any person aggrieved by a decision of administrative officer (zoning inspector).  Generally related to the denial of a zoning certificate where property owner disagrees with interpretation/application of a zoning standard.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Variances: Requests for a deviation from permitted uses or development standards.  Different review criteria for use variances and area variances.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Conditional Uses: Uses identified in the zoning resolution that may be appropriate in a given zoning district but may require additional standards to protect adjoining areas.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organize and adopt rules (bylaws)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keep record of minutes and actions</a:t>
            </a:r>
            <a:endParaRPr lang="en-US" sz="20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set a date for public hearing on appeals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meet statutory requirements for advertising appeals (publication and notice to adjacent property owners)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hold a public hearing and allow public testimony</a:t>
            </a:r>
          </a:p>
        </p:txBody>
      </p:sp>
    </p:spTree>
    <p:extLst>
      <p:ext uri="{BB962C8B-B14F-4D97-AF65-F5344CB8AC3E}">
        <p14:creationId xmlns:p14="http://schemas.microsoft.com/office/powerpoint/2010/main" val="390680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Role &amp; Composition of Zoning Commissions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1611094"/>
            <a:ext cx="10515600" cy="5207726"/>
          </a:xfrm>
        </p:spPr>
        <p:txBody>
          <a:bodyPr>
            <a:normAutofit lnSpcReduction="10000"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Composition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5 residents of unincorporated territory subject to zoning resolution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Appointed by Trustees/Commissioners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5-year terms but may be removed for failing to perform their duties</a:t>
            </a:r>
          </a:p>
          <a:p>
            <a:pPr marL="461963" lvl="1" indent="-233363">
              <a:buSzPct val="100000"/>
              <a:tabLst>
                <a:tab pos="7721600" algn="l"/>
              </a:tabLst>
              <a:defRPr/>
            </a:pPr>
            <a:endParaRPr lang="en-US" sz="16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Role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organize and adopt rules (bylaws)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keep record of actions and determinations</a:t>
            </a:r>
            <a:endParaRPr lang="en-US" sz="20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 initiate amendments to zoning resolution or map by motion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set a date for public hearing on amendments (20-40 days out)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transmit proposed amendments to County Planning Commission for a recommendation, except for Home Rule Townships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meet statutory requirements for advertising proposed amendments (publication and notice to adjacent property owners)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hold a public hearing and allow public testimony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consider recommendation of Planning Commission and make a recommendation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transmit Zoning Commission’s recommendation and that of Planning Commission to Trustees/Commissioners</a:t>
            </a:r>
          </a:p>
        </p:txBody>
      </p:sp>
    </p:spTree>
    <p:extLst>
      <p:ext uri="{BB962C8B-B14F-4D97-AF65-F5344CB8AC3E}">
        <p14:creationId xmlns:p14="http://schemas.microsoft.com/office/powerpoint/2010/main" val="140105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Trustees &amp; Commissioners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2F8ACCC-CCC4-4769-9E83-8A4EAF55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11094"/>
            <a:ext cx="10515600" cy="5207726"/>
          </a:xfrm>
        </p:spPr>
        <p:txBody>
          <a:bodyPr>
            <a:normAutofit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Role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 initiate amendments to zoning resolution or map by passage of a resolution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set a date for public hearing on amendments (within 30 days of recommendation from Zoning Commission)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Must meet statutory requirements for advertising proposed amendments (publication and notice to adjacent property owners)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Adopts, modifies, or denies recommendation of the Zoning Commission; a majority vote is needed to deny Zoning Commission’s recommendation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Zoning amendments become effective 30 days after adoption unless a referendum petition is presented to the board</a:t>
            </a:r>
          </a:p>
        </p:txBody>
      </p:sp>
    </p:spTree>
    <p:extLst>
      <p:ext uri="{BB962C8B-B14F-4D97-AF65-F5344CB8AC3E}">
        <p14:creationId xmlns:p14="http://schemas.microsoft.com/office/powerpoint/2010/main" val="115649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1001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Role &amp; Composition of Planning Commission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6FA328C-82C0-4DF8-A037-330B43ADB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079863"/>
            <a:ext cx="10515600" cy="5738957"/>
          </a:xfrm>
        </p:spPr>
        <p:txBody>
          <a:bodyPr>
            <a:normAutofit fontScale="92500" lnSpcReduction="20000"/>
          </a:bodyPr>
          <a:lstStyle/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Composition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3 Commissioners, or their alternates, plus 8 other members appointed by Commissioners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8 appointed members follow a formula outlined in ORC 713.22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3 members recommended by Columbus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2 members from unincorporated territory recommended by townships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1 member from unincorporated territory of a limited home rule township recommended by home rule township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1 member at the discretion of the Commissioners from the unincorporated territory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1 member at the discretion of the Commissioners from the incorporated territory</a:t>
            </a:r>
            <a:endParaRPr lang="en-US" sz="1600" kern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33363" indent="-233363">
              <a:buSzPct val="100000"/>
              <a:buFont typeface="Wingdings" panose="05000000000000000000" pitchFamily="2" charset="2"/>
              <a:buChar char="§"/>
              <a:tabLst>
                <a:tab pos="7721600" algn="l"/>
              </a:tabLst>
              <a:defRPr/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</a:rPr>
              <a:t>Role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Adopt and enforce regulations for the subdivision of land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Staff of EDP serves as secretary to the Commission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Make recommendations on proposed County and Township zoning amendments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May make studies, maps, plans, recommendations and reports concerning the physical, environmental, social, economic, and governmental characteristics, functions, services, and other aspects of the county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Economic and social conditions;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General pattern and intensity of land use and open space;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General locations and extent of public and private works, facilities, and services;</a:t>
            </a:r>
          </a:p>
          <a:p>
            <a:pPr lvl="3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500" dirty="0"/>
              <a:t>General locations and extent of areas for conservation and development of natural resources and the control of the environment;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Contracting with and providing planning assistance to other units of local government, councils of governments, planning commissions, and joint planning councils; coordinating the planning with neighboring planning areas; cooperating with the state and federal governments in coordinating planning activities and programs in the region;</a:t>
            </a:r>
          </a:p>
          <a:p>
            <a:pPr lvl="2">
              <a:lnSpc>
                <a:spcPct val="90000"/>
              </a:lnSpc>
              <a:buSzPct val="100000"/>
              <a:tabLst>
                <a:tab pos="7721600" algn="l"/>
              </a:tabLst>
              <a:defRPr/>
            </a:pPr>
            <a:r>
              <a:rPr lang="en-US" sz="1700" dirty="0"/>
              <a:t>Reviewing, evaluating, and making comments and recommendations on proposed and amended comprehensive land use, open space, transportation, and public facilities plans, projects, and implementing measures of local units of government; and making recommendations to achieve compatibility in the region;</a:t>
            </a:r>
          </a:p>
        </p:txBody>
      </p:sp>
    </p:spTree>
    <p:extLst>
      <p:ext uri="{BB962C8B-B14F-4D97-AF65-F5344CB8AC3E}">
        <p14:creationId xmlns:p14="http://schemas.microsoft.com/office/powerpoint/2010/main" val="3109069510"/>
      </p:ext>
    </p:extLst>
  </p:cSld>
  <p:clrMapOvr>
    <a:masterClrMapping/>
  </p:clrMapOvr>
</p:sld>
</file>

<file path=ppt/theme/theme1.xml><?xml version="1.0" encoding="utf-8"?>
<a:theme xmlns:a="http://schemas.openxmlformats.org/drawingml/2006/main" name="FCEDP Monthly Mtg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EDP Monthly Mtgs Template.potx" id="{3648C1BD-D64E-4836-9CF5-A08488906AE8}" vid="{927CE034-4934-4409-B9E8-BF86B0320A0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FCEDP Monthly Mtgs Template</Template>
  <TotalTime>301</TotalTime>
  <Words>1497</Words>
  <Application>Microsoft Office PowerPoint</Application>
  <PresentationFormat>Widescreen</PresentationFormat>
  <Paragraphs>154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Roboto</vt:lpstr>
      <vt:lpstr>Roboto Light</vt:lpstr>
      <vt:lpstr>Times New Roman</vt:lpstr>
      <vt:lpstr>Wingdings</vt:lpstr>
      <vt:lpstr>FCEDP Monthly Mtgs</vt:lpstr>
      <vt:lpstr>Adobe Acrobat Document</vt:lpstr>
      <vt:lpstr>Franklin County Township Association</vt:lpstr>
      <vt:lpstr>Speakers</vt:lpstr>
      <vt:lpstr>Delegation of Zoning Authority</vt:lpstr>
      <vt:lpstr>Mechanics of Zoning</vt:lpstr>
      <vt:lpstr>Role of Zoning Inspector</vt:lpstr>
      <vt:lpstr>Role &amp; Composition of Board of Zoning Appeals</vt:lpstr>
      <vt:lpstr>Role &amp; Composition of Zoning Commissions</vt:lpstr>
      <vt:lpstr>Role of Trustees &amp; Commissioners</vt:lpstr>
      <vt:lpstr>Role &amp; Composition of Planning Commission</vt:lpstr>
      <vt:lpstr>Summary</vt:lpstr>
      <vt:lpstr>Example Variance Application</vt:lpstr>
      <vt:lpstr>PowerPoint Presentation</vt:lpstr>
      <vt:lpstr>PowerPoint Presentation</vt:lpstr>
      <vt:lpstr>PowerPoint Presentation</vt:lpstr>
      <vt:lpstr>Questions?</vt:lpstr>
    </vt:vector>
  </TitlesOfParts>
  <Company>Franklin County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COUNTY  BOARD OF ZONING APPEALS</dc:title>
  <dc:creator>Brown, Matthew</dc:creator>
  <cp:lastModifiedBy>Brown, Matthew</cp:lastModifiedBy>
  <cp:revision>27</cp:revision>
  <dcterms:created xsi:type="dcterms:W3CDTF">2020-10-14T17:36:20Z</dcterms:created>
  <dcterms:modified xsi:type="dcterms:W3CDTF">2020-10-15T15:59:16Z</dcterms:modified>
</cp:coreProperties>
</file>