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537" r:id="rId4"/>
    <p:sldMasterId id="2147493675" r:id="rId5"/>
    <p:sldMasterId id="2147493693" r:id="rId6"/>
  </p:sldMasterIdLst>
  <p:notesMasterIdLst>
    <p:notesMasterId r:id="rId16"/>
  </p:notesMasterIdLst>
  <p:sldIdLst>
    <p:sldId id="378" r:id="rId7"/>
    <p:sldId id="383" r:id="rId8"/>
    <p:sldId id="384" r:id="rId9"/>
    <p:sldId id="295" r:id="rId10"/>
    <p:sldId id="309" r:id="rId11"/>
    <p:sldId id="307" r:id="rId12"/>
    <p:sldId id="339" r:id="rId13"/>
    <p:sldId id="314" r:id="rId14"/>
    <p:sldId id="3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511" autoAdjust="0"/>
  </p:normalViewPr>
  <p:slideViewPr>
    <p:cSldViewPr snapToGrid="0">
      <p:cViewPr varScale="1">
        <p:scale>
          <a:sx n="14" d="100"/>
          <a:sy n="14" d="100"/>
        </p:scale>
        <p:origin x="832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5AA26-78B2-4D13-A726-CD0A6C491E9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AE50D-3F54-4B0E-A3E9-41789CAF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7EE7B-D6FB-4A31-9055-B682C50D07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5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7EE7B-D6FB-4A31-9055-B682C50D07C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76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7EE7B-D6FB-4A31-9055-B682C50D07C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2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7EE7B-D6FB-4A31-9055-B682C50D07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7EE7B-D6FB-4A31-9055-B682C50D07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2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CB14-BB17-4F65-AFAA-4D210A302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9A47A-6BF3-447B-AB9B-1A55CAFB2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EA4BF-F7DD-40D4-8215-4D318F46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C0D5F-7281-4FF3-B324-7991E0BA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B54C4-7FDA-49B2-AB77-62BC1024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F2BB-78CE-4916-A004-888CECC1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09056-8A07-418D-BA1E-B3B350A2C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E97D-EF52-4BFB-9FE7-408B8C5F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337D8-6FCD-49F5-9559-806674CC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F7076-1511-4B81-884C-88A756E5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7FD1E-0132-479A-9661-680CF87CA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DF564-C281-45FB-93A1-6C8AD15BA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CE6DB-78D1-4847-9BD8-58A25BCC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BDC40-8B02-4424-BE74-14C5832D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0915B-4ADC-4B66-8B89-7417ECC0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6D3B-72F2-447B-AED0-11505277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AF4F1-F6D9-4D54-A3A5-5AF48B387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40A09-88C1-4DCE-9A29-F5910C5C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DBF93-8BD4-48A2-BC08-202C53BA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3460F-A223-463E-8596-D7405846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1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5810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9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603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10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7D6-F527-463D-9431-80FB2C667A5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4B4-A4CC-4604-AFB5-A41B756D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1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41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8735-96ED-408B-BA35-55899D4B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3DDF-6989-459D-8ADE-D5874DBFA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8EE7-0EB9-432B-B71A-0B3D2374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03CE-7443-41DD-B5DA-93FB9AA0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BE371-0E16-41D3-928E-0002A8AF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910" y="1372680"/>
            <a:ext cx="7068741" cy="430369"/>
          </a:xfrm>
        </p:spPr>
        <p:txBody>
          <a:bodyPr lIns="0" tIns="0" rIns="0" bIns="0"/>
          <a:lstStyle>
            <a:lvl1pPr>
              <a:defRPr sz="2796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655" y="1628610"/>
            <a:ext cx="10680689" cy="230929"/>
          </a:xfrm>
        </p:spPr>
        <p:txBody>
          <a:bodyPr lIns="0" tIns="0" rIns="0" bIns="0"/>
          <a:lstStyle>
            <a:lvl1pPr>
              <a:defRPr sz="1501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515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2192000" cy="6856556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0" y="15078074"/>
                </a:moveTo>
                <a:lnTo>
                  <a:pt x="20104097" y="15078074"/>
                </a:lnTo>
                <a:lnTo>
                  <a:pt x="20104097" y="0"/>
                </a:lnTo>
                <a:lnTo>
                  <a:pt x="0" y="0"/>
                </a:lnTo>
                <a:lnTo>
                  <a:pt x="0" y="15078074"/>
                </a:lnTo>
                <a:close/>
              </a:path>
            </a:pathLst>
          </a:custGeom>
          <a:solidFill>
            <a:srgbClr val="0F2547"/>
          </a:solid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17" name="bk object 17"/>
          <p:cNvSpPr/>
          <p:nvPr/>
        </p:nvSpPr>
        <p:spPr>
          <a:xfrm>
            <a:off x="0" y="1042768"/>
            <a:ext cx="12192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18" name="bk object 18"/>
          <p:cNvSpPr/>
          <p:nvPr/>
        </p:nvSpPr>
        <p:spPr>
          <a:xfrm>
            <a:off x="371474" y="1299890"/>
            <a:ext cx="11354041" cy="5314012"/>
          </a:xfrm>
          <a:custGeom>
            <a:avLst/>
            <a:gdLst/>
            <a:ahLst/>
            <a:cxnLst/>
            <a:rect l="l" t="t" r="r" b="b"/>
            <a:pathLst>
              <a:path w="18722340" h="11685905">
                <a:moveTo>
                  <a:pt x="0" y="11685508"/>
                </a:moveTo>
                <a:lnTo>
                  <a:pt x="18721943" y="11685508"/>
                </a:lnTo>
                <a:lnTo>
                  <a:pt x="18721943" y="0"/>
                </a:lnTo>
                <a:lnTo>
                  <a:pt x="0" y="0"/>
                </a:lnTo>
                <a:lnTo>
                  <a:pt x="0" y="11685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910" y="1372680"/>
            <a:ext cx="7068741" cy="430369"/>
          </a:xfrm>
        </p:spPr>
        <p:txBody>
          <a:bodyPr lIns="0" tIns="0" rIns="0" bIns="0"/>
          <a:lstStyle>
            <a:lvl1pPr>
              <a:defRPr sz="2796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2"/>
            <a:ext cx="53035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2"/>
            <a:ext cx="53035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511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910" y="1372680"/>
            <a:ext cx="7068741" cy="430369"/>
          </a:xfrm>
        </p:spPr>
        <p:txBody>
          <a:bodyPr lIns="0" tIns="0" rIns="0" bIns="0"/>
          <a:lstStyle>
            <a:lvl1pPr>
              <a:defRPr sz="2796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347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2192000" cy="6856556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0" y="15078074"/>
                </a:moveTo>
                <a:lnTo>
                  <a:pt x="20104097" y="15078074"/>
                </a:lnTo>
                <a:lnTo>
                  <a:pt x="20104097" y="0"/>
                </a:lnTo>
                <a:lnTo>
                  <a:pt x="0" y="0"/>
                </a:lnTo>
                <a:lnTo>
                  <a:pt x="0" y="15078074"/>
                </a:lnTo>
                <a:close/>
              </a:path>
            </a:pathLst>
          </a:custGeom>
          <a:solidFill>
            <a:srgbClr val="0F2547"/>
          </a:solid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17" name="bk object 17"/>
          <p:cNvSpPr/>
          <p:nvPr/>
        </p:nvSpPr>
        <p:spPr>
          <a:xfrm>
            <a:off x="0" y="1042768"/>
            <a:ext cx="12192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18" name="bk object 18"/>
          <p:cNvSpPr/>
          <p:nvPr/>
        </p:nvSpPr>
        <p:spPr>
          <a:xfrm>
            <a:off x="476250" y="1299890"/>
            <a:ext cx="11354041" cy="5314012"/>
          </a:xfrm>
          <a:custGeom>
            <a:avLst/>
            <a:gdLst/>
            <a:ahLst/>
            <a:cxnLst/>
            <a:rect l="l" t="t" r="r" b="b"/>
            <a:pathLst>
              <a:path w="18722340" h="11685905">
                <a:moveTo>
                  <a:pt x="0" y="11685508"/>
                </a:moveTo>
                <a:lnTo>
                  <a:pt x="18721943" y="11685508"/>
                </a:lnTo>
                <a:lnTo>
                  <a:pt x="18721943" y="0"/>
                </a:lnTo>
                <a:lnTo>
                  <a:pt x="0" y="0"/>
                </a:lnTo>
                <a:lnTo>
                  <a:pt x="0" y="11685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19" name="bk object 19"/>
          <p:cNvSpPr/>
          <p:nvPr/>
        </p:nvSpPr>
        <p:spPr>
          <a:xfrm>
            <a:off x="8254745" y="347591"/>
            <a:ext cx="3518151" cy="68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20" name="bk object 20"/>
          <p:cNvSpPr/>
          <p:nvPr/>
        </p:nvSpPr>
        <p:spPr>
          <a:xfrm>
            <a:off x="476251" y="199984"/>
            <a:ext cx="2438398" cy="76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21" name="bk object 21"/>
          <p:cNvSpPr/>
          <p:nvPr/>
        </p:nvSpPr>
        <p:spPr>
          <a:xfrm>
            <a:off x="1323976" y="2647991"/>
            <a:ext cx="6496047" cy="2606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22" name="bk object 22"/>
          <p:cNvSpPr/>
          <p:nvPr/>
        </p:nvSpPr>
        <p:spPr>
          <a:xfrm>
            <a:off x="8867566" y="3028342"/>
            <a:ext cx="1933782" cy="1856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23" name="bk object 23"/>
          <p:cNvSpPr/>
          <p:nvPr/>
        </p:nvSpPr>
        <p:spPr>
          <a:xfrm>
            <a:off x="10445305" y="3028935"/>
            <a:ext cx="355440" cy="266812"/>
          </a:xfrm>
          <a:custGeom>
            <a:avLst/>
            <a:gdLst/>
            <a:ahLst/>
            <a:cxnLst/>
            <a:rect l="l" t="t" r="r" b="b"/>
            <a:pathLst>
              <a:path w="586105" h="586740">
                <a:moveTo>
                  <a:pt x="0" y="586369"/>
                </a:moveTo>
                <a:lnTo>
                  <a:pt x="585798" y="586369"/>
                </a:lnTo>
                <a:lnTo>
                  <a:pt x="585798" y="0"/>
                </a:lnTo>
                <a:lnTo>
                  <a:pt x="0" y="0"/>
                </a:lnTo>
                <a:lnTo>
                  <a:pt x="0" y="586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992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1E14-588C-4C3C-B242-32A345B6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A907-9C69-4B45-A7ED-E5C73AF8B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6D68E-8DC2-431F-9AF0-AD5547332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0FD5B-1C57-434C-AA50-92E1DC8C2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3D436-5AC4-4A94-8993-C6C8A3B5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06544-6565-423A-9DE9-B8F73CEC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5FED-2B6E-44A4-89F2-AD81586A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5D41-B97D-4E50-ADC7-11E1E1F55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DA530-047B-4B5D-9674-B45F922DE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5803C-CFBD-4DC7-86F2-5114AC141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1C896-2F87-414F-BE85-4ED7DAEC6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6DDD8-B4AE-4557-9FF9-F6E18967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16FEF-8BA2-4698-A06F-FCC5AF85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C75D8-6A15-4DFA-8D57-46A264B5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4C09-DEAD-48A8-ADB0-304CF961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7B957-76B0-4622-AB6A-E95658C5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E7134-7B67-4E21-A95D-F9B701ED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FF324-D6CA-4751-96A6-D8337049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B2AD6-D1C9-496C-A671-CB1391FB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638AB-F628-4C45-B09C-622E3012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73649-97B1-4663-AA27-28B8B150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981E-B4D2-4ABB-BE8A-4AB9BCA8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4E505-CA63-4CCF-BC2E-0056442D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EFC45-AD86-4180-9C38-EBC2C02AE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FBA47-6CDB-40F0-940A-9367D364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A6992-6B6E-4F7A-82B5-42D7FC55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3EDF8-E6EE-4B4B-B6DF-66C3FE42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80AF-FAB7-4C8B-957C-FBA9B42F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71373-5ACE-4C89-B7C8-84D7010C7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AD52F-14A5-4A81-8AAD-54BE736A9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89037-28A0-44F5-BD50-934D0569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A7BD2-374F-4562-A8EA-8E83206D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C319C-35F2-47E4-B3A7-755C6CAB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711C1-1F8E-449E-B99C-A9F99CCE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3B76C-02D6-4C9F-B5D2-4945C641B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D978C-9EB4-40EF-8ABC-EA5C8DFCF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67E4-309A-49E5-B7CE-7785703E8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2A6F-48E2-4BC0-BE19-3F0472C5C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1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  <p:sldLayoutId id="2147493539" r:id="rId2"/>
    <p:sldLayoutId id="2147493540" r:id="rId3"/>
    <p:sldLayoutId id="2147493541" r:id="rId4"/>
    <p:sldLayoutId id="2147493542" r:id="rId5"/>
    <p:sldLayoutId id="2147493543" r:id="rId6"/>
    <p:sldLayoutId id="2147493544" r:id="rId7"/>
    <p:sldLayoutId id="2147493545" r:id="rId8"/>
    <p:sldLayoutId id="2147493546" r:id="rId9"/>
    <p:sldLayoutId id="2147493547" r:id="rId10"/>
    <p:sldLayoutId id="2147493548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EB4E38-89AC-42EC-8C92-57CBD91E2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C4E621-9AED-44D9-BF7D-7C9234E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3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676" r:id="rId1"/>
    <p:sldLayoutId id="2147493677" r:id="rId2"/>
    <p:sldLayoutId id="2147493678" r:id="rId3"/>
    <p:sldLayoutId id="2147493679" r:id="rId4"/>
    <p:sldLayoutId id="2147493680" r:id="rId5"/>
    <p:sldLayoutId id="2147493681" r:id="rId6"/>
    <p:sldLayoutId id="2147493682" r:id="rId7"/>
    <p:sldLayoutId id="2147493683" r:id="rId8"/>
    <p:sldLayoutId id="2147493684" r:id="rId9"/>
    <p:sldLayoutId id="2147493685" r:id="rId10"/>
    <p:sldLayoutId id="2147493686" r:id="rId11"/>
    <p:sldLayoutId id="2147493687" r:id="rId12"/>
    <p:sldLayoutId id="2147493688" r:id="rId13"/>
    <p:sldLayoutId id="2147493689" r:id="rId14"/>
    <p:sldLayoutId id="2147493690" r:id="rId15"/>
    <p:sldLayoutId id="2147493691" r:id="rId16"/>
    <p:sldLayoutId id="2147493692" r:id="rId17"/>
  </p:sldLayoutIdLst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2192000" cy="6856556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0" y="15078074"/>
                </a:moveTo>
                <a:lnTo>
                  <a:pt x="20104097" y="15078074"/>
                </a:lnTo>
                <a:lnTo>
                  <a:pt x="20104097" y="0"/>
                </a:lnTo>
                <a:lnTo>
                  <a:pt x="0" y="0"/>
                </a:lnTo>
                <a:lnTo>
                  <a:pt x="0" y="15078074"/>
                </a:lnTo>
                <a:close/>
              </a:path>
            </a:pathLst>
          </a:custGeom>
          <a:solidFill>
            <a:srgbClr val="0F2547"/>
          </a:solidFill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17" name="bk object 17"/>
          <p:cNvSpPr/>
          <p:nvPr/>
        </p:nvSpPr>
        <p:spPr>
          <a:xfrm>
            <a:off x="0" y="1042768"/>
            <a:ext cx="12192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18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910" y="1372680"/>
            <a:ext cx="7068741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655" y="1628610"/>
            <a:ext cx="10680689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547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94" r:id="rId1"/>
    <p:sldLayoutId id="2147493695" r:id="rId2"/>
    <p:sldLayoutId id="2147493696" r:id="rId3"/>
    <p:sldLayoutId id="2147493697" r:id="rId4"/>
    <p:sldLayoutId id="21474936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875">
        <a:defRPr>
          <a:latin typeface="+mn-lt"/>
          <a:ea typeface="+mn-ea"/>
          <a:cs typeface="+mn-cs"/>
        </a:defRPr>
      </a:lvl2pPr>
      <a:lvl3pPr marL="415750">
        <a:defRPr>
          <a:latin typeface="+mn-lt"/>
          <a:ea typeface="+mn-ea"/>
          <a:cs typeface="+mn-cs"/>
        </a:defRPr>
      </a:lvl3pPr>
      <a:lvl4pPr marL="623625">
        <a:defRPr>
          <a:latin typeface="+mn-lt"/>
          <a:ea typeface="+mn-ea"/>
          <a:cs typeface="+mn-cs"/>
        </a:defRPr>
      </a:lvl4pPr>
      <a:lvl5pPr marL="831500">
        <a:defRPr>
          <a:latin typeface="+mn-lt"/>
          <a:ea typeface="+mn-ea"/>
          <a:cs typeface="+mn-cs"/>
        </a:defRPr>
      </a:lvl5pPr>
      <a:lvl6pPr marL="1039375">
        <a:defRPr>
          <a:latin typeface="+mn-lt"/>
          <a:ea typeface="+mn-ea"/>
          <a:cs typeface="+mn-cs"/>
        </a:defRPr>
      </a:lvl6pPr>
      <a:lvl7pPr marL="1247250">
        <a:defRPr>
          <a:latin typeface="+mn-lt"/>
          <a:ea typeface="+mn-ea"/>
          <a:cs typeface="+mn-cs"/>
        </a:defRPr>
      </a:lvl7pPr>
      <a:lvl8pPr marL="1455125">
        <a:defRPr>
          <a:latin typeface="+mn-lt"/>
          <a:ea typeface="+mn-ea"/>
          <a:cs typeface="+mn-cs"/>
        </a:defRPr>
      </a:lvl8pPr>
      <a:lvl9pPr marL="16630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875">
        <a:defRPr>
          <a:latin typeface="+mn-lt"/>
          <a:ea typeface="+mn-ea"/>
          <a:cs typeface="+mn-cs"/>
        </a:defRPr>
      </a:lvl2pPr>
      <a:lvl3pPr marL="415750">
        <a:defRPr>
          <a:latin typeface="+mn-lt"/>
          <a:ea typeface="+mn-ea"/>
          <a:cs typeface="+mn-cs"/>
        </a:defRPr>
      </a:lvl3pPr>
      <a:lvl4pPr marL="623625">
        <a:defRPr>
          <a:latin typeface="+mn-lt"/>
          <a:ea typeface="+mn-ea"/>
          <a:cs typeface="+mn-cs"/>
        </a:defRPr>
      </a:lvl4pPr>
      <a:lvl5pPr marL="831500">
        <a:defRPr>
          <a:latin typeface="+mn-lt"/>
          <a:ea typeface="+mn-ea"/>
          <a:cs typeface="+mn-cs"/>
        </a:defRPr>
      </a:lvl5pPr>
      <a:lvl6pPr marL="1039375">
        <a:defRPr>
          <a:latin typeface="+mn-lt"/>
          <a:ea typeface="+mn-ea"/>
          <a:cs typeface="+mn-cs"/>
        </a:defRPr>
      </a:lvl6pPr>
      <a:lvl7pPr marL="1247250">
        <a:defRPr>
          <a:latin typeface="+mn-lt"/>
          <a:ea typeface="+mn-ea"/>
          <a:cs typeface="+mn-cs"/>
        </a:defRPr>
      </a:lvl7pPr>
      <a:lvl8pPr marL="1455125">
        <a:defRPr>
          <a:latin typeface="+mn-lt"/>
          <a:ea typeface="+mn-ea"/>
          <a:cs typeface="+mn-cs"/>
        </a:defRPr>
      </a:lvl8pPr>
      <a:lvl9pPr marL="16630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q/question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RuchellePride@franklincountyohio.gov" TargetMode="Externa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22BB7D-5B16-4910-6F1C-51BB50CB2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7" y="5210788"/>
            <a:ext cx="2254104" cy="102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D1042D-9516-E5AF-CFBA-2390DEB0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02" y="533400"/>
            <a:ext cx="8391017" cy="321945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Franklin County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Economic Development &amp; Planning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Ruchelle Pride, Interim Director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Emanuel Torres, Asst. Director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Walter Dillard, Asst. Director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/>
              <a:t>  </a:t>
            </a:r>
          </a:p>
        </p:txBody>
      </p:sp>
      <p:pic>
        <p:nvPicPr>
          <p:cNvPr id="1026" name="Picture 2" descr="Rise-Together-Logo">
            <a:extLst>
              <a:ext uri="{FF2B5EF4-FFF2-40B4-BE49-F238E27FC236}">
                <a16:creationId xmlns:a16="http://schemas.microsoft.com/office/drawing/2014/main" id="{6BFB4A90-343C-74FF-3088-85164D1C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04" y="310515"/>
            <a:ext cx="2562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65CEE-ADF5-B87F-AFFE-929129A34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" y="-152400"/>
            <a:ext cx="12185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9DA5F-4167-48A6-7C67-EF057B7B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16" y="1636553"/>
            <a:ext cx="3674110" cy="2396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FAA8AB-74D4-1D77-76AC-B4300D265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160" y="283613"/>
            <a:ext cx="5100319" cy="91902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681C5B5-0629-911C-3044-0150AEC32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00" y="1644558"/>
            <a:ext cx="4165814" cy="1784442"/>
          </a:xfrm>
          <a:prstGeom prst="rect">
            <a:avLst/>
          </a:prstGeom>
        </p:spPr>
      </p:pic>
      <p:pic>
        <p:nvPicPr>
          <p:cNvPr id="10" name="Picture 9" descr="Text">
            <a:extLst>
              <a:ext uri="{FF2B5EF4-FFF2-40B4-BE49-F238E27FC236}">
                <a16:creationId xmlns:a16="http://schemas.microsoft.com/office/drawing/2014/main" id="{FEFDFD7E-4FD8-7604-EDF3-58EC369A3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4692"/>
            <a:ext cx="4032456" cy="310080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88DEED7-E470-C7C9-E683-43D7DECA8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26" y="4236721"/>
            <a:ext cx="4032457" cy="1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014" y="305633"/>
            <a:ext cx="5644986" cy="567415"/>
          </a:xfrm>
          <a:prstGeom prst="rect">
            <a:avLst/>
          </a:prstGeom>
        </p:spPr>
        <p:txBody>
          <a:bodyPr vert="horz" wrap="square" lIns="0" tIns="7508" rIns="0" bIns="0" rtlCol="0" anchor="ctr">
            <a:spAutoFit/>
          </a:bodyPr>
          <a:lstStyle/>
          <a:p>
            <a:pPr marL="5774">
              <a:spcBef>
                <a:spcPts val="59"/>
              </a:spcBef>
            </a:pPr>
            <a:r>
              <a:rPr lang="en-US" sz="3638" spc="148" dirty="0">
                <a:solidFill>
                  <a:schemeClr val="accent1">
                    <a:lumMod val="50000"/>
                  </a:schemeClr>
                </a:solidFill>
                <a:latin typeface="Roboto Black" panose="020B0604020202020204" pitchFamily="2" charset="0"/>
                <a:ea typeface="Roboto Black" panose="020B0604020202020204" pitchFamily="2" charset="0"/>
                <a:cs typeface="Roboto Black" panose="020B0604020202020204" pitchFamily="2" charset="0"/>
              </a:rPr>
              <a:t>SERVICE AREAS</a:t>
            </a:r>
            <a:endParaRPr sz="3638" spc="148" dirty="0">
              <a:solidFill>
                <a:schemeClr val="accent1">
                  <a:lumMod val="50000"/>
                </a:schemeClr>
              </a:solidFill>
              <a:latin typeface="Roboto Black" panose="020B0604020202020204" pitchFamily="2" charset="0"/>
              <a:ea typeface="Roboto Black" panose="020B0604020202020204" pitchFamily="2" charset="0"/>
              <a:cs typeface="Roboto Black" panose="020B06040202020202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4" y="1523211"/>
            <a:ext cx="5370306" cy="476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C955AFB3-173C-4848-B3E9-1375591B297E}"/>
              </a:ext>
            </a:extLst>
          </p:cNvPr>
          <p:cNvSpPr txBox="1">
            <a:spLocks/>
          </p:cNvSpPr>
          <p:nvPr/>
        </p:nvSpPr>
        <p:spPr>
          <a:xfrm>
            <a:off x="6233341" y="1690380"/>
            <a:ext cx="5510726" cy="4025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68692"/>
              </a:buClr>
              <a:buNone/>
            </a:pPr>
            <a:r>
              <a:rPr lang="en-IN" sz="1819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Unincorporated (White) </a:t>
            </a:r>
          </a:p>
          <a:p>
            <a:pPr lvl="1" indent="-152298">
              <a:buClr>
                <a:schemeClr val="bg1">
                  <a:lumMod val="95000"/>
                </a:schemeClr>
              </a:buClr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 Townships</a:t>
            </a:r>
          </a:p>
          <a:p>
            <a:pPr marL="0" indent="0">
              <a:buClr>
                <a:srgbClr val="768692"/>
              </a:buClr>
              <a:buNone/>
            </a:pPr>
            <a:endParaRPr lang="en-IN" sz="1455" dirty="0">
              <a:solidFill>
                <a:schemeClr val="bg1"/>
              </a:solidFill>
            </a:endParaRPr>
          </a:p>
          <a:p>
            <a:pPr marL="0" indent="0">
              <a:buClr>
                <a:srgbClr val="768692"/>
              </a:buClr>
              <a:buNone/>
            </a:pPr>
            <a:r>
              <a:rPr lang="en-IN" sz="1819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“Balance of the County” (Light Blue)</a:t>
            </a:r>
          </a:p>
          <a:p>
            <a:pPr lvl="1" indent="-152298">
              <a:buClr>
                <a:schemeClr val="bg1">
                  <a:lumMod val="95000"/>
                </a:schemeClr>
              </a:buClr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 Cities + 10 Villages</a:t>
            </a:r>
          </a:p>
          <a:p>
            <a:pPr lvl="1" indent="-152298">
              <a:buClr>
                <a:schemeClr val="bg1">
                  <a:lumMod val="95000"/>
                </a:schemeClr>
              </a:buClr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Columbus (dark blue)</a:t>
            </a:r>
          </a:p>
          <a:p>
            <a:pPr marL="0" indent="0">
              <a:buClr>
                <a:srgbClr val="768692"/>
              </a:buClr>
              <a:buNone/>
            </a:pPr>
            <a:endParaRPr lang="en-IN" sz="1455" dirty="0">
              <a:solidFill>
                <a:schemeClr val="bg1"/>
              </a:solidFill>
            </a:endParaRPr>
          </a:p>
          <a:p>
            <a:pPr marL="0" indent="0">
              <a:buClr>
                <a:srgbClr val="768692"/>
              </a:buClr>
              <a:buNone/>
            </a:pPr>
            <a:r>
              <a:rPr lang="en-IN" sz="1819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County-wide</a:t>
            </a:r>
          </a:p>
          <a:p>
            <a:pPr lvl="1" indent="-152298">
              <a:buClr>
                <a:schemeClr val="bg1">
                  <a:lumMod val="95000"/>
                </a:schemeClr>
              </a:buClr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Property Tax Incentives (CRA / EZ / TIF / AEZ)</a:t>
            </a:r>
          </a:p>
          <a:p>
            <a:pPr lvl="1" indent="-152298">
              <a:buClr>
                <a:schemeClr val="bg1">
                  <a:lumMod val="95000"/>
                </a:schemeClr>
              </a:buClr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 Trust</a:t>
            </a:r>
          </a:p>
          <a:p>
            <a:pPr lvl="1" indent="-152298">
              <a:buClr>
                <a:schemeClr val="bg1">
                  <a:lumMod val="95000"/>
                </a:schemeClr>
              </a:buClr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Magnet Fund*</a:t>
            </a:r>
          </a:p>
          <a:p>
            <a:pPr marL="159536" lvl="1" indent="0">
              <a:buClr>
                <a:schemeClr val="bg1">
                  <a:lumMod val="95000"/>
                </a:schemeClr>
              </a:buClr>
              <a:buNone/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*Investment priority outside of the City of Columbus</a:t>
            </a:r>
          </a:p>
          <a:p>
            <a:pPr lvl="1" indent="-152298">
              <a:buClr>
                <a:schemeClr val="bg1">
                  <a:lumMod val="95000"/>
                </a:schemeClr>
              </a:buClr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Infrastructure Bank</a:t>
            </a:r>
          </a:p>
          <a:p>
            <a:pPr lvl="1" indent="-152298">
              <a:buClr>
                <a:schemeClr val="bg1">
                  <a:lumMod val="95000"/>
                </a:schemeClr>
              </a:buClr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Workforce Development</a:t>
            </a:r>
          </a:p>
          <a:p>
            <a:pPr lvl="1" indent="-152298">
              <a:buClr>
                <a:schemeClr val="bg1">
                  <a:lumMod val="95000"/>
                </a:schemeClr>
              </a:buClr>
            </a:pPr>
            <a:r>
              <a:rPr lang="en-IN" sz="1455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Partnerships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37565B-56AE-407B-B55C-EA492483D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42" y="205361"/>
            <a:ext cx="2539379" cy="779226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id="{4064C19B-C145-43D1-8963-8E41506306A2}"/>
              </a:ext>
            </a:extLst>
          </p:cNvPr>
          <p:cNvSpPr/>
          <p:nvPr/>
        </p:nvSpPr>
        <p:spPr>
          <a:xfrm flipV="1">
            <a:off x="-7477" y="1107560"/>
            <a:ext cx="12192000" cy="34651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18" dirty="0"/>
          </a:p>
        </p:txBody>
      </p:sp>
    </p:spTree>
    <p:extLst>
      <p:ext uri="{BB962C8B-B14F-4D97-AF65-F5344CB8AC3E}">
        <p14:creationId xmlns:p14="http://schemas.microsoft.com/office/powerpoint/2010/main" val="27739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477" y="5769346"/>
            <a:ext cx="12184523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778">
              <a:lnSpc>
                <a:spcPts val="1671"/>
              </a:lnSpc>
            </a:pPr>
            <a:r>
              <a:rPr lang="en-US" sz="1637" spc="9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Property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abatement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5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en-US" sz="1637" spc="-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2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25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provided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n-US" sz="1637" spc="-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counties,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23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townships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3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municipalities</a:t>
            </a:r>
            <a:r>
              <a:rPr lang="en-US" sz="163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n-US" sz="1637" spc="-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promote</a:t>
            </a:r>
            <a:r>
              <a:rPr lang="en-US" sz="1637" spc="-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2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economic</a:t>
            </a:r>
            <a:r>
              <a:rPr lang="en-US" sz="1637" spc="-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development.</a:t>
            </a:r>
            <a:r>
              <a:rPr lang="en-US" sz="1637" spc="-7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n-US" sz="1637" spc="-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39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</a:t>
            </a:r>
            <a:r>
              <a:rPr lang="en-US" sz="1637" spc="-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2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Division</a:t>
            </a:r>
            <a:r>
              <a:rPr lang="en-US" sz="1637" spc="-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5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administers </a:t>
            </a:r>
            <a:r>
              <a:rPr lang="en-US" sz="1637" spc="1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n-US" sz="1637" spc="-16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-2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State’s </a:t>
            </a:r>
            <a:r>
              <a:rPr lang="en-US" sz="1637" spc="3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1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Reinvestment</a:t>
            </a:r>
            <a:r>
              <a:rPr lang="en-US" sz="1637" spc="-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Area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5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(CRA)</a:t>
            </a:r>
            <a:r>
              <a:rPr lang="en-US" sz="1637" spc="-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3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5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Enterprise</a:t>
            </a:r>
            <a:r>
              <a:rPr lang="en-US" sz="1637" spc="-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45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Zone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(EZ)</a:t>
            </a:r>
            <a:r>
              <a:rPr lang="en-US" sz="1637" spc="-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abatement</a:t>
            </a:r>
            <a:r>
              <a:rPr lang="en-US" sz="1637" spc="-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23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programs</a:t>
            </a:r>
            <a:r>
              <a:rPr lang="en-US" sz="1637" spc="-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20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within</a:t>
            </a:r>
            <a:r>
              <a:rPr lang="en-US" sz="1637" spc="-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n-US" sz="163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18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unincorporated </a:t>
            </a:r>
            <a:r>
              <a:rPr lang="en-US" sz="1637" spc="-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areas </a:t>
            </a:r>
            <a:r>
              <a:rPr lang="en-US" sz="1637" spc="5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</a:t>
            </a:r>
            <a:r>
              <a:rPr lang="en-US" sz="1637" spc="1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Franklin</a:t>
            </a:r>
            <a:r>
              <a:rPr lang="en-US" sz="1637" spc="-109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37" spc="7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County. A TIF allows for PILOT for public infrastructure investment.</a:t>
            </a:r>
            <a:endParaRPr lang="en-US" sz="1637" dirty="0">
              <a:solidFill>
                <a:prstClr val="white">
                  <a:lumMod val="8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415778">
              <a:lnSpc>
                <a:spcPts val="1671"/>
              </a:lnSpc>
            </a:pPr>
            <a:endParaRPr lang="en-US" sz="1637" spc="25" dirty="0">
              <a:solidFill>
                <a:prstClr val="white">
                  <a:lumMod val="8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07076312-A3E6-42B2-A08F-3C5E98C9946D}"/>
              </a:ext>
            </a:extLst>
          </p:cNvPr>
          <p:cNvSpPr/>
          <p:nvPr/>
        </p:nvSpPr>
        <p:spPr>
          <a:xfrm flipV="1">
            <a:off x="-7477" y="1107560"/>
            <a:ext cx="12192000" cy="34651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5778"/>
            <a:endParaRPr sz="818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2C9DAD-9A29-43EA-8CAB-E73D03AC3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42" y="205361"/>
            <a:ext cx="2539379" cy="779226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51E451BD-E4E1-43EE-B5CD-B30739F43B64}"/>
              </a:ext>
            </a:extLst>
          </p:cNvPr>
          <p:cNvSpPr txBox="1">
            <a:spLocks/>
          </p:cNvSpPr>
          <p:nvPr/>
        </p:nvSpPr>
        <p:spPr>
          <a:xfrm>
            <a:off x="300891" y="191097"/>
            <a:ext cx="9217091" cy="847170"/>
          </a:xfrm>
          <a:prstGeom prst="rect">
            <a:avLst/>
          </a:prstGeom>
        </p:spPr>
        <p:txBody>
          <a:bodyPr vert="horz" wrap="square" lIns="0" tIns="7508" rIns="0" bIns="0" rtlCol="0">
            <a:spAutoFit/>
          </a:bodyPr>
          <a:lstStyle>
            <a:lvl1pPr>
              <a:defRPr sz="6150" b="1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5774" defTabSz="415778">
              <a:spcBef>
                <a:spcPts val="59"/>
              </a:spcBef>
            </a:pPr>
            <a:r>
              <a:rPr lang="en-US" sz="2728" kern="0" spc="143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PROMOTING QUALITY WORK OPPORTUNITIES FOR FRANKLIN COUNTY RESIDENTS</a:t>
            </a:r>
            <a:endParaRPr lang="en-US" sz="2728" kern="0" spc="161" dirty="0">
              <a:solidFill>
                <a:prstClr val="white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1D56EF5A-8D97-4AD4-9CFE-5917A0F948F6}"/>
              </a:ext>
            </a:extLst>
          </p:cNvPr>
          <p:cNvSpPr txBox="1">
            <a:spLocks/>
          </p:cNvSpPr>
          <p:nvPr/>
        </p:nvSpPr>
        <p:spPr>
          <a:xfrm>
            <a:off x="0" y="1293168"/>
            <a:ext cx="12192000" cy="437827"/>
          </a:xfrm>
          <a:prstGeom prst="rect">
            <a:avLst/>
          </a:prstGeom>
        </p:spPr>
        <p:txBody>
          <a:bodyPr vert="horz" wrap="square" lIns="0" tIns="7508" rIns="0" bIns="0" rtlCol="0">
            <a:spAutoFit/>
          </a:bodyPr>
          <a:lstStyle>
            <a:lvl1pPr>
              <a:defRPr sz="6150" b="1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5774" algn="ctr" defTabSz="415778">
              <a:spcBef>
                <a:spcPts val="59"/>
              </a:spcBef>
            </a:pPr>
            <a:r>
              <a:rPr lang="en-US" sz="2796" b="0" kern="0" spc="157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Property Tax Incentives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A159D-55E3-4BC2-8DCB-15120DD97DCF}"/>
              </a:ext>
            </a:extLst>
          </p:cNvPr>
          <p:cNvSpPr txBox="1"/>
          <p:nvPr/>
        </p:nvSpPr>
        <p:spPr>
          <a:xfrm>
            <a:off x="-7477" y="1986025"/>
            <a:ext cx="12192000" cy="59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778"/>
            <a:r>
              <a:rPr lang="en-US" sz="1637" spc="25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Summary Statistics For All Companies and Projects Currently Receiving Abatements</a:t>
            </a:r>
            <a:endParaRPr lang="en-US" sz="1637" dirty="0">
              <a:solidFill>
                <a:prstClr val="white">
                  <a:lumMod val="8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415778"/>
            <a:endParaRPr lang="en-US" sz="163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9782E-967D-902D-067B-4D6C72E1F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406" y="2457620"/>
            <a:ext cx="7194758" cy="32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1881952"/>
            <a:ext cx="7041481" cy="380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778">
              <a:spcAft>
                <a:spcPts val="273"/>
              </a:spcAft>
            </a:pPr>
            <a:endParaRPr lang="en-US" sz="1637" dirty="0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defTabSz="415778">
              <a:spcAft>
                <a:spcPts val="273"/>
              </a:spcAft>
            </a:pPr>
            <a:r>
              <a:rPr lang="en-US" sz="1637" dirty="0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	LAND TRUST:</a:t>
            </a:r>
          </a:p>
          <a:p>
            <a:pPr marL="415750" indent="-201379" defTabSz="415778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sz="136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Central Ohio Community Land Trust (COCLT) is a 501(c)(3) nonprofit organization established in 2018 in partnership with the City of Columbus and Franklin County</a:t>
            </a:r>
          </a:p>
          <a:p>
            <a:pPr marL="415750" indent="-201379" defTabSz="415778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sz="136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Commissioners have made a commitment of </a:t>
            </a:r>
            <a:r>
              <a:rPr lang="en-US" sz="1364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$4,750,000 </a:t>
            </a:r>
            <a:r>
              <a:rPr lang="en-US" sz="136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COCLT for affordable housing activities. In addition to $2.6M to capitalize predevelopment activities.</a:t>
            </a:r>
          </a:p>
          <a:p>
            <a:pPr marL="415750" indent="-201379" defTabSz="415778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sz="1364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date – 14 projects have been funded</a:t>
            </a:r>
          </a:p>
          <a:p>
            <a:pPr marL="214371" defTabSz="415778">
              <a:spcAft>
                <a:spcPts val="273"/>
              </a:spcAft>
            </a:pPr>
            <a:endParaRPr lang="en-US" sz="1364" dirty="0">
              <a:solidFill>
                <a:prstClr val="white">
                  <a:lumMod val="8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4371" defTabSz="415778">
              <a:spcAft>
                <a:spcPts val="273"/>
              </a:spcAft>
            </a:pPr>
            <a:r>
              <a:rPr lang="en-US" b="1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US" sz="1640" b="1" dirty="0">
                <a:solidFill>
                  <a:prstClr val="white">
                    <a:lumMod val="8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MAGNET </a:t>
            </a:r>
            <a:r>
              <a:rPr lang="en-US" sz="1640" b="1" dirty="0">
                <a:solidFill>
                  <a:prstClr val="white">
                    <a:lumMod val="85000"/>
                  </a:prst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FUND</a:t>
            </a:r>
          </a:p>
          <a:p>
            <a:pPr marL="500121" indent="-285750" defTabSz="415778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sz="1340" dirty="0">
                <a:solidFill>
                  <a:prstClr val="white">
                    <a:lumMod val="85000"/>
                  </a:prst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Commenced in 2020, $25.6 Million to various community partners</a:t>
            </a:r>
          </a:p>
          <a:p>
            <a:pPr marL="500121" indent="-285750" defTabSz="415778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sz="1340" dirty="0">
                <a:solidFill>
                  <a:prstClr val="white">
                    <a:lumMod val="85000"/>
                  </a:prst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Capital Investments = $733.4 Million </a:t>
            </a:r>
          </a:p>
          <a:p>
            <a:pPr marL="500121" indent="-285750" defTabSz="415778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sz="1340" dirty="0">
                <a:solidFill>
                  <a:prstClr val="white">
                    <a:lumMod val="85000"/>
                  </a:prst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Total # of Affordable Housing Units = 2,457</a:t>
            </a:r>
          </a:p>
          <a:p>
            <a:pPr marL="500121" indent="-285750" defTabSz="415778">
              <a:spcAft>
                <a:spcPts val="273"/>
              </a:spcAft>
              <a:buFont typeface="Arial" panose="020B0604020202020204" pitchFamily="34" charset="0"/>
              <a:buChar char="•"/>
            </a:pPr>
            <a:endParaRPr lang="en-US" sz="1640" dirty="0">
              <a:solidFill>
                <a:prstClr val="white">
                  <a:lumMod val="85000"/>
                </a:prst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7164C73-F4CF-4177-86C8-44D298BE04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891" y="191097"/>
            <a:ext cx="9217091" cy="847170"/>
          </a:xfrm>
          <a:prstGeom prst="rect">
            <a:avLst/>
          </a:prstGeom>
        </p:spPr>
        <p:txBody>
          <a:bodyPr vert="horz" wrap="square" lIns="0" tIns="7508" rIns="0" bIns="0" rtlCol="0">
            <a:spAutoFit/>
          </a:bodyPr>
          <a:lstStyle/>
          <a:p>
            <a:pPr marL="5774">
              <a:spcBef>
                <a:spcPts val="59"/>
              </a:spcBef>
            </a:pPr>
            <a:r>
              <a:rPr lang="en-US" sz="2728" spc="143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ASSISTING FRANKLIN COUNTY COMMUNITIES PREPARE FOR JOB &amp; POPULATION CHANGE </a:t>
            </a:r>
            <a:endParaRPr sz="2728" spc="16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A921C33A-26BD-4BBB-B7B2-A33F4005EC49}"/>
              </a:ext>
            </a:extLst>
          </p:cNvPr>
          <p:cNvSpPr/>
          <p:nvPr/>
        </p:nvSpPr>
        <p:spPr>
          <a:xfrm flipV="1">
            <a:off x="-7477" y="1107560"/>
            <a:ext cx="12192000" cy="34651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5778"/>
            <a:endParaRPr sz="818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3E72E6-6D2C-4AD7-807D-9717F931E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42" y="205361"/>
            <a:ext cx="2539379" cy="779226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B35FCB01-E58C-4661-B486-99052BC5D192}"/>
              </a:ext>
            </a:extLst>
          </p:cNvPr>
          <p:cNvSpPr txBox="1">
            <a:spLocks/>
          </p:cNvSpPr>
          <p:nvPr/>
        </p:nvSpPr>
        <p:spPr>
          <a:xfrm>
            <a:off x="0" y="1293168"/>
            <a:ext cx="12192000" cy="437827"/>
          </a:xfrm>
          <a:prstGeom prst="rect">
            <a:avLst/>
          </a:prstGeom>
        </p:spPr>
        <p:txBody>
          <a:bodyPr vert="horz" wrap="square" lIns="0" tIns="7508" rIns="0" bIns="0" rtlCol="0">
            <a:spAutoFit/>
          </a:bodyPr>
          <a:lstStyle>
            <a:lvl1pPr>
              <a:defRPr sz="6150" b="1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5774" algn="ctr" defTabSz="415778">
              <a:spcBef>
                <a:spcPts val="59"/>
              </a:spcBef>
            </a:pPr>
            <a:r>
              <a:rPr lang="en-US" sz="2796" b="0" kern="0" spc="157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Affordable Housing to Sustainable Housing</a:t>
            </a:r>
            <a:endParaRPr lang="en-US" sz="2796" b="0" kern="0" spc="161" dirty="0">
              <a:solidFill>
                <a:srgbClr val="FFFFFF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3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8FBED34-C986-4DD7-A6F3-C635DABDDB4D}"/>
              </a:ext>
            </a:extLst>
          </p:cNvPr>
          <p:cNvSpPr txBox="1"/>
          <p:nvPr/>
        </p:nvSpPr>
        <p:spPr>
          <a:xfrm>
            <a:off x="2766505" y="2228618"/>
            <a:ext cx="7472870" cy="306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4" marR="2310" algn="just">
              <a:spcAft>
                <a:spcPts val="273"/>
              </a:spcAft>
              <a:tabLst>
                <a:tab pos="1291135" algn="l"/>
                <a:tab pos="1505361" algn="l"/>
              </a:tabLst>
            </a:pPr>
            <a:r>
              <a:rPr lang="en-US" spc="2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Franklin County Infrastructure Bank continued to assist Franklin County municipalities in creating favorable conditions for economic development.</a:t>
            </a:r>
          </a:p>
          <a:p>
            <a:pPr marL="5774" marR="2310">
              <a:spcAft>
                <a:spcPts val="273"/>
              </a:spcAft>
              <a:tabLst>
                <a:tab pos="1291135" algn="l"/>
                <a:tab pos="1505361" algn="l"/>
              </a:tabLst>
            </a:pPr>
            <a:endParaRPr lang="en-US" spc="2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74" marR="2310" algn="ctr">
              <a:spcAft>
                <a:spcPts val="273"/>
              </a:spcAft>
              <a:tabLst>
                <a:tab pos="1291135" algn="l"/>
                <a:tab pos="1505361" algn="l"/>
              </a:tabLst>
            </a:pPr>
            <a:r>
              <a:rPr lang="en-US" spc="2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Since the program began in 2015, the FCIB has made </a:t>
            </a:r>
          </a:p>
          <a:p>
            <a:pPr marL="5774" marR="2310" algn="ctr">
              <a:spcAft>
                <a:spcPts val="273"/>
              </a:spcAft>
              <a:tabLst>
                <a:tab pos="1291135" algn="l"/>
                <a:tab pos="1505361" algn="l"/>
              </a:tabLst>
            </a:pPr>
            <a:r>
              <a:rPr lang="en-US" spc="2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10 loans to 7 municipalities</a:t>
            </a:r>
          </a:p>
          <a:p>
            <a:pPr marL="5774" marR="2310">
              <a:spcAft>
                <a:spcPts val="273"/>
              </a:spcAft>
              <a:tabLst>
                <a:tab pos="1291135" algn="l"/>
                <a:tab pos="1505361" algn="l"/>
              </a:tabLst>
            </a:pPr>
            <a:endParaRPr lang="en-US" spc="2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5774" marR="2310">
              <a:spcAft>
                <a:spcPts val="273"/>
              </a:spcAft>
              <a:tabLst>
                <a:tab pos="1291135" algn="l"/>
                <a:tab pos="1505361" algn="l"/>
              </a:tabLst>
            </a:pPr>
            <a:r>
              <a:rPr lang="en-US" spc="2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Loan Commitments:</a:t>
            </a:r>
            <a:r>
              <a:rPr lang="en-US" spc="2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pc="20" dirty="0">
                <a:solidFill>
                  <a:schemeClr val="bg1"/>
                </a:solidFill>
                <a:cs typeface="Calibri"/>
              </a:rPr>
              <a:t>		</a:t>
            </a:r>
            <a:r>
              <a:rPr lang="en-US" spc="75" dirty="0">
                <a:solidFill>
                  <a:schemeClr val="bg1"/>
                </a:solidFill>
                <a:uFill>
                  <a:solidFill>
                    <a:srgbClr val="231F20"/>
                  </a:solidFill>
                </a:u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$10,837,000 approx.</a:t>
            </a:r>
          </a:p>
          <a:p>
            <a:pPr marL="5774" marR="2310">
              <a:spcAft>
                <a:spcPts val="273"/>
              </a:spcAft>
              <a:tabLst>
                <a:tab pos="1291135" algn="l"/>
                <a:tab pos="1505361" algn="l"/>
              </a:tabLst>
            </a:pPr>
            <a:r>
              <a:rPr lang="en-US" spc="2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Interest Revenue:</a:t>
            </a:r>
            <a:r>
              <a:rPr lang="en-US" spc="75" dirty="0">
                <a:solidFill>
                  <a:schemeClr val="bg1"/>
                </a:solidFill>
                <a:uFill>
                  <a:solidFill>
                    <a:srgbClr val="231F20"/>
                  </a:solidFill>
                </a:u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		$     774,000 approx.</a:t>
            </a:r>
          </a:p>
          <a:p>
            <a:pPr marL="5774" marR="2310">
              <a:spcAft>
                <a:spcPts val="273"/>
              </a:spcAft>
              <a:tabLst>
                <a:tab pos="1291135" algn="l"/>
                <a:tab pos="1505361" algn="l"/>
              </a:tabLst>
            </a:pPr>
            <a:endParaRPr lang="en-US" sz="1364" spc="2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50BA3087-D3A8-4B9C-AC1F-EA776525D8AA}"/>
              </a:ext>
            </a:extLst>
          </p:cNvPr>
          <p:cNvSpPr/>
          <p:nvPr/>
        </p:nvSpPr>
        <p:spPr>
          <a:xfrm flipV="1">
            <a:off x="-7477" y="1107560"/>
            <a:ext cx="12192000" cy="34651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1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D6ED8A-5039-4EB5-A45D-E6750A8E7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42" y="205361"/>
            <a:ext cx="2539379" cy="779226"/>
          </a:xfrm>
          <a:prstGeom prst="rect">
            <a:avLst/>
          </a:prstGeom>
        </p:spPr>
      </p:pic>
      <p:sp>
        <p:nvSpPr>
          <p:cNvPr id="22" name="object 3">
            <a:extLst>
              <a:ext uri="{FF2B5EF4-FFF2-40B4-BE49-F238E27FC236}">
                <a16:creationId xmlns:a16="http://schemas.microsoft.com/office/drawing/2014/main" id="{B2F19AA4-63C5-4CF1-9A67-BF3771B1A4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891" y="191172"/>
            <a:ext cx="9217091" cy="847170"/>
          </a:xfrm>
          <a:prstGeom prst="rect">
            <a:avLst/>
          </a:prstGeom>
        </p:spPr>
        <p:txBody>
          <a:bodyPr vert="horz" wrap="square" lIns="0" tIns="7508" rIns="0" bIns="0" rtlCol="0" anchor="ctr">
            <a:spAutoFit/>
          </a:bodyPr>
          <a:lstStyle/>
          <a:p>
            <a:pPr marL="5774">
              <a:spcBef>
                <a:spcPts val="59"/>
              </a:spcBef>
            </a:pPr>
            <a:r>
              <a:rPr lang="en-US" sz="2728" spc="143" dirty="0">
                <a:solidFill>
                  <a:schemeClr val="bg2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ASSISTING FRANKLIN COUNTY COMMUNITIES PREPARE FOR JOB &amp; POPULATION CHANGE </a:t>
            </a:r>
            <a:endParaRPr sz="2728" spc="161" dirty="0">
              <a:solidFill>
                <a:schemeClr val="bg2">
                  <a:lumMod val="7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7948B9D-8B5A-42D3-B40E-D3BE87F54C99}"/>
              </a:ext>
            </a:extLst>
          </p:cNvPr>
          <p:cNvSpPr txBox="1">
            <a:spLocks/>
          </p:cNvSpPr>
          <p:nvPr/>
        </p:nvSpPr>
        <p:spPr>
          <a:xfrm>
            <a:off x="-11510" y="1485551"/>
            <a:ext cx="12192000" cy="437827"/>
          </a:xfrm>
          <a:prstGeom prst="rect">
            <a:avLst/>
          </a:prstGeom>
        </p:spPr>
        <p:txBody>
          <a:bodyPr vert="horz" wrap="square" lIns="0" tIns="7508" rIns="0" bIns="0" rtlCol="0">
            <a:spAutoFit/>
          </a:bodyPr>
          <a:lstStyle>
            <a:lvl1pPr>
              <a:defRPr sz="6150" b="1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5774" algn="ctr">
              <a:spcBef>
                <a:spcPts val="59"/>
              </a:spcBef>
            </a:pPr>
            <a:r>
              <a:rPr lang="en-US" sz="2796" b="0" kern="0" spc="157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Franklin County Infrastructure Bank</a:t>
            </a:r>
            <a:endParaRPr lang="en-US" sz="2796" b="0" kern="0" spc="161" dirty="0">
              <a:solidFill>
                <a:srgbClr val="FFFFFF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891" y="1866123"/>
            <a:ext cx="11443177" cy="435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73"/>
              </a:spcAf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EQUITY ALLIANCE</a:t>
            </a:r>
          </a:p>
          <a:p>
            <a:pPr marL="259861" indent="-259861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 continues to assist the Office of Diversity, Equity, &amp; Inclusion and the Equity Alliance in launching a new Community Development Financial Institution (CDFI) – through the Columbus Urban League </a:t>
            </a:r>
          </a:p>
          <a:p>
            <a:pPr>
              <a:spcAft>
                <a:spcPts val="273"/>
              </a:spcAft>
            </a:pPr>
            <a:endParaRPr lang="en-US" dirty="0">
              <a:solidFill>
                <a:schemeClr val="bg2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>
              <a:spcAft>
                <a:spcPts val="273"/>
              </a:spcAf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SMALL &amp; EMERGING BUSINESS ENTERPRISE - (SEBE)</a:t>
            </a:r>
          </a:p>
          <a:p>
            <a:pPr>
              <a:spcAft>
                <a:spcPts val="273"/>
              </a:spcAf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 has begun to implement reporting provisions on contractual agreements to capture DE&amp;I efforts.</a:t>
            </a:r>
          </a:p>
          <a:p>
            <a:pPr marL="467750" lvl="1" indent="-259861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Disadvantaged Business Enterprise - (DBE)</a:t>
            </a:r>
          </a:p>
          <a:p>
            <a:pPr marL="467750" lvl="1" indent="-259861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Minority Business Enterprise - (MBE)</a:t>
            </a:r>
          </a:p>
          <a:p>
            <a:pPr marL="467750" lvl="1" indent="-259861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Women Business Enterprise - (WBE)</a:t>
            </a:r>
          </a:p>
          <a:p>
            <a:pPr marL="467750" lvl="1" indent="-259861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Encouraging Diversity, Growth and Equity – (EDGE) Certified Business Enterprise</a:t>
            </a:r>
          </a:p>
          <a:p>
            <a:pPr marL="467750" lvl="1" indent="-259861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Local Economically Disadvantaged Enterprise - (LEDE)</a:t>
            </a:r>
          </a:p>
          <a:p>
            <a:pPr marL="467750" lvl="1" indent="-259861"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Veteran Business Enterprise – (VBE)</a:t>
            </a:r>
          </a:p>
          <a:p>
            <a:pPr marL="259861" indent="-259861">
              <a:spcAft>
                <a:spcPts val="273"/>
              </a:spcAft>
              <a:buFont typeface="Arial" panose="020B0604020202020204" pitchFamily="34" charset="0"/>
              <a:buChar char="•"/>
            </a:pPr>
            <a:endParaRPr lang="en-US" sz="1637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207875" lvl="1">
              <a:spcAft>
                <a:spcPts val="273"/>
              </a:spcAft>
            </a:pPr>
            <a:endParaRPr lang="en-US" sz="1455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B370A1B6-5C3D-41B6-A3AA-5143871428BC}"/>
              </a:ext>
            </a:extLst>
          </p:cNvPr>
          <p:cNvSpPr/>
          <p:nvPr/>
        </p:nvSpPr>
        <p:spPr>
          <a:xfrm flipV="1">
            <a:off x="-7477" y="1107560"/>
            <a:ext cx="12192000" cy="34651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18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6D86D6-A479-48D3-931A-38CD8DBB7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42" y="205361"/>
            <a:ext cx="2539379" cy="779226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F289312B-FF19-494A-A4AA-1B16E8B6C3E5}"/>
              </a:ext>
            </a:extLst>
          </p:cNvPr>
          <p:cNvSpPr txBox="1">
            <a:spLocks/>
          </p:cNvSpPr>
          <p:nvPr/>
        </p:nvSpPr>
        <p:spPr>
          <a:xfrm>
            <a:off x="300891" y="191097"/>
            <a:ext cx="8705770" cy="847170"/>
          </a:xfrm>
          <a:prstGeom prst="rect">
            <a:avLst/>
          </a:prstGeom>
        </p:spPr>
        <p:txBody>
          <a:bodyPr vert="horz" wrap="square" lIns="0" tIns="7508" rIns="0" bIns="0" rtlCol="0">
            <a:spAutoFit/>
          </a:bodyPr>
          <a:lstStyle>
            <a:lvl1pPr>
              <a:defRPr sz="6150" b="1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5774">
              <a:spcBef>
                <a:spcPts val="59"/>
              </a:spcBef>
            </a:pPr>
            <a:r>
              <a:rPr lang="en-US" sz="2728" kern="0" spc="143" dirty="0">
                <a:solidFill>
                  <a:schemeClr val="bg2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REDUCING DISPARITIES AND EXPANDING ECONOMIC INCLUSION EFFORTS</a:t>
            </a:r>
            <a:endParaRPr lang="en-US" sz="2728" kern="0" spc="161" dirty="0">
              <a:solidFill>
                <a:schemeClr val="bg2">
                  <a:lumMod val="7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094E3D44-C045-4952-A152-874EE51164E7}"/>
              </a:ext>
            </a:extLst>
          </p:cNvPr>
          <p:cNvSpPr txBox="1">
            <a:spLocks/>
          </p:cNvSpPr>
          <p:nvPr/>
        </p:nvSpPr>
        <p:spPr>
          <a:xfrm>
            <a:off x="0" y="1293168"/>
            <a:ext cx="12192000" cy="437827"/>
          </a:xfrm>
          <a:prstGeom prst="rect">
            <a:avLst/>
          </a:prstGeom>
        </p:spPr>
        <p:txBody>
          <a:bodyPr vert="horz" wrap="square" lIns="0" tIns="7508" rIns="0" bIns="0" rtlCol="0">
            <a:spAutoFit/>
          </a:bodyPr>
          <a:lstStyle>
            <a:lvl1pPr>
              <a:defRPr sz="6150" b="1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5774" algn="ctr">
              <a:spcBef>
                <a:spcPts val="59"/>
              </a:spcBef>
            </a:pPr>
            <a:r>
              <a:rPr lang="en-US" sz="2796" b="0" kern="0" spc="157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Supporting Equity, Diversity &amp; Inclusion Efforts</a:t>
            </a:r>
            <a:endParaRPr lang="en-US" sz="2796" b="0" kern="0" spc="161" dirty="0">
              <a:solidFill>
                <a:srgbClr val="FFFFFF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outdoor, sign">
            <a:extLst>
              <a:ext uri="{FF2B5EF4-FFF2-40B4-BE49-F238E27FC236}">
                <a16:creationId xmlns:a16="http://schemas.microsoft.com/office/drawing/2014/main" id="{77E162A1-1F87-5025-A330-2DEBCD824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2574" y="1469239"/>
            <a:ext cx="4562062" cy="3406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23BB9E-9892-B97A-4783-3A252953C0C4}"/>
              </a:ext>
            </a:extLst>
          </p:cNvPr>
          <p:cNvSpPr txBox="1"/>
          <p:nvPr/>
        </p:nvSpPr>
        <p:spPr>
          <a:xfrm>
            <a:off x="946062" y="6858000"/>
            <a:ext cx="10299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pedia.org/highway-signs/q/question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3490D9-E20C-F30C-CBB4-233606F9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6" y="1188020"/>
            <a:ext cx="3657600" cy="56243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C1302-AB31-8326-ECD6-728F6E2C9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265475" cy="2091267"/>
          </a:xfrm>
        </p:spPr>
        <p:txBody>
          <a:bodyPr/>
          <a:lstStyle/>
          <a:p>
            <a:pPr algn="ctr"/>
            <a: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Contact Info:</a:t>
            </a:r>
          </a:p>
          <a:p>
            <a:pPr algn="ctr"/>
            <a: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Email: </a:t>
            </a:r>
            <a: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hlinkClick r:id="rId5"/>
              </a:rPr>
              <a:t>RuchellePride@franklincountyohio.gov</a:t>
            </a:r>
            <a:endParaRPr lang="en-US" sz="18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/>
            <a: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Office Phone: 614-525-7301</a:t>
            </a:r>
          </a:p>
          <a:p>
            <a:pPr algn="ctr"/>
            <a: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Cell Phone: 614-286-5528</a:t>
            </a:r>
          </a:p>
          <a:p>
            <a:endParaRPr lang="en-US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endParaRPr lang="en-US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 dir="r"/>
      </p:transition>
    </mc:Choice>
    <mc:Fallback xmlns="">
      <p:transition>
        <p:push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5350A82E91145B52F1CD5779700D2" ma:contentTypeVersion="2" ma:contentTypeDescription="Create a new document." ma:contentTypeScope="" ma:versionID="3debb5050a818815fc045c41f8ab8057">
  <xsd:schema xmlns:xsd="http://www.w3.org/2001/XMLSchema" xmlns:xs="http://www.w3.org/2001/XMLSchema" xmlns:p="http://schemas.microsoft.com/office/2006/metadata/properties" xmlns:ns2="69ee6aa8-4859-4c51-876f-9dcefa79c70c" targetNamespace="http://schemas.microsoft.com/office/2006/metadata/properties" ma:root="true" ma:fieldsID="6ae98fb6b1b4f4e3c9dbc8e7ccd767c5" ns2:_="">
    <xsd:import namespace="69ee6aa8-4859-4c51-876f-9dcefa79c7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e6aa8-4859-4c51-876f-9dcefa79c7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2B62F3-8CA0-47D4-8D54-E295DA190B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D14EF-3240-450C-97C6-DD119AE1F615}">
  <ds:schemaRefs>
    <ds:schemaRef ds:uri="69ee6aa8-4859-4c51-876f-9dcefa79c7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C1D34A-EA5A-4271-820B-FC1A5100C52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511</Words>
  <Application>Microsoft Office PowerPoint</Application>
  <PresentationFormat>Widescreen</PresentationFormat>
  <Paragraphs>66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Roboto</vt:lpstr>
      <vt:lpstr>Roboto Black</vt:lpstr>
      <vt:lpstr>Roboto Medium</vt:lpstr>
      <vt:lpstr>Wingdings 3</vt:lpstr>
      <vt:lpstr>Office Theme</vt:lpstr>
      <vt:lpstr>Slice</vt:lpstr>
      <vt:lpstr>1_Office Theme</vt:lpstr>
      <vt:lpstr>Franklin County  Economic Development &amp; Planning    Ruchelle Pride, Interim Director  Emanuel Torres, Asst. Director Walter Dillard, Asst. Director   </vt:lpstr>
      <vt:lpstr>PowerPoint Presentation</vt:lpstr>
      <vt:lpstr>PowerPoint Presentation</vt:lpstr>
      <vt:lpstr>SERVICE AREAS</vt:lpstr>
      <vt:lpstr>PowerPoint Presentation</vt:lpstr>
      <vt:lpstr>ASSISTING FRANKLIN COUNTY COMMUNITIES PREPARE FOR JOB &amp; POPULATION CHANGE </vt:lpstr>
      <vt:lpstr>ASSISTING FRANKLIN COUNTY COMMUNITIES PREPARE FOR JOB &amp; POPULATION CHANGE </vt:lpstr>
      <vt:lpstr>PowerPoint Presentation</vt:lpstr>
      <vt:lpstr>Thank you!</vt:lpstr>
    </vt:vector>
  </TitlesOfParts>
  <Company>Franklin County Prosecutor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Chad</dc:creator>
  <cp:lastModifiedBy>Pride, Ruchelle L.</cp:lastModifiedBy>
  <cp:revision>335</cp:revision>
  <dcterms:created xsi:type="dcterms:W3CDTF">2023-05-08T12:20:02Z</dcterms:created>
  <dcterms:modified xsi:type="dcterms:W3CDTF">2024-03-21T13:40:49Z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0x010100FB95350A82E91145B52F1CD5779700D2</vt:lpwstr>
  </property>
</Properties>
</file>